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80" r:id="rId8"/>
    <p:sldId id="281" r:id="rId9"/>
    <p:sldId id="282" r:id="rId10"/>
    <p:sldId id="286" r:id="rId11"/>
    <p:sldId id="287" r:id="rId12"/>
    <p:sldId id="291" r:id="rId13"/>
    <p:sldId id="283" r:id="rId14"/>
    <p:sldId id="288" r:id="rId15"/>
    <p:sldId id="292" r:id="rId16"/>
    <p:sldId id="290" r:id="rId17"/>
    <p:sldId id="29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0655" autoAdjust="0"/>
  </p:normalViewPr>
  <p:slideViewPr>
    <p:cSldViewPr snapToGrid="0">
      <p:cViewPr varScale="1">
        <p:scale>
          <a:sx n="145" d="100"/>
          <a:sy n="145" d="100"/>
        </p:scale>
        <p:origin x="8076" y="12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06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9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10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206" y="3859887"/>
            <a:ext cx="7853958" cy="2998113"/>
          </a:xfrm>
        </p:spPr>
        <p:txBody>
          <a:bodyPr anchor="ctr"/>
          <a:lstStyle/>
          <a:p>
            <a:r>
              <a:rPr lang="en-US" sz="3200" dirty="0"/>
              <a:t>Breast cancer detection using machine learning classification algorithms</a:t>
            </a:r>
            <a:br>
              <a:rPr lang="en-US" sz="3200" dirty="0"/>
            </a:br>
            <a:br>
              <a:rPr lang="en-US" sz="2000" dirty="0"/>
            </a:br>
            <a:r>
              <a:rPr lang="en-US" sz="2000" dirty="0"/>
              <a:t>Pavel Makarov</a:t>
            </a:r>
            <a:endParaRPr lang="en-US" sz="32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50187A1-6C00-690B-B622-CD045A539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0"/>
    </mc:Choice>
    <mc:Fallback>
      <p:transition spd="slow" advTm="12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F401A69-08AE-F578-AE80-785EB88F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0" y="419522"/>
            <a:ext cx="9953308" cy="699325"/>
          </a:xfrm>
        </p:spPr>
        <p:txBody>
          <a:bodyPr/>
          <a:lstStyle/>
          <a:p>
            <a:r>
              <a:rPr lang="en-US" dirty="0"/>
              <a:t>Logistic regression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1F19D-39CD-14DA-388E-5DDB94195BF4}"/>
              </a:ext>
            </a:extLst>
          </p:cNvPr>
          <p:cNvSpPr txBox="1"/>
          <p:nvPr/>
        </p:nvSpPr>
        <p:spPr>
          <a:xfrm>
            <a:off x="1213520" y="1109998"/>
            <a:ext cx="10542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Logistic regression is 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a supervised machine learning algorithm that accomplishes binary classification tasks by predicting the probability of an outcome, event, or observation</a:t>
            </a:r>
            <a:r>
              <a:rPr lang="en-US" sz="1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C3883-2F0F-04A3-A933-5DE8B5175686}"/>
              </a:ext>
            </a:extLst>
          </p:cNvPr>
          <p:cNvSpPr txBox="1"/>
          <p:nvPr/>
        </p:nvSpPr>
        <p:spPr>
          <a:xfrm>
            <a:off x="503051" y="1959919"/>
            <a:ext cx="2352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05BBD-D1BD-572B-E85F-8AAE69C1335C}"/>
              </a:ext>
            </a:extLst>
          </p:cNvPr>
          <p:cNvSpPr txBox="1"/>
          <p:nvPr/>
        </p:nvSpPr>
        <p:spPr>
          <a:xfrm>
            <a:off x="503051" y="3552074"/>
            <a:ext cx="2865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 of 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Sensitive to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Overfitting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15413-6165-EBB8-5E26-1B4BE9D52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04" y="1959919"/>
            <a:ext cx="3704368" cy="13746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7F09D4-0E5C-E49C-8867-C7107968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18" y="3526684"/>
            <a:ext cx="3952875" cy="319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A6C5F-CAB6-CCE5-A7C8-ADFCAB0BEC18}"/>
              </a:ext>
            </a:extLst>
          </p:cNvPr>
          <p:cNvSpPr txBox="1"/>
          <p:nvPr/>
        </p:nvSpPr>
        <p:spPr>
          <a:xfrm>
            <a:off x="8486158" y="1590587"/>
            <a:ext cx="91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504ACE2-AAF4-E3FD-68E5-E0331F915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64"/>
    </mc:Choice>
    <mc:Fallback>
      <p:transition spd="slow" advTm="10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670FC75-260C-4341-BD74-C7085092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0" y="419522"/>
            <a:ext cx="9953308" cy="699325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E9368-E183-CDBC-1707-32E2A07E0FDF}"/>
              </a:ext>
            </a:extLst>
          </p:cNvPr>
          <p:cNvSpPr txBox="1"/>
          <p:nvPr/>
        </p:nvSpPr>
        <p:spPr>
          <a:xfrm>
            <a:off x="1213520" y="994934"/>
            <a:ext cx="10427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Random forest is 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a commonly-used machine learning algorithm, trademarked by Leo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Breiman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and Adele Cutler, that combines the output of multiple decision trees to reach a single result</a:t>
            </a:r>
            <a:r>
              <a:rPr lang="en-US" sz="1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A05A1-E180-6712-F5AF-9F59815BA4EF}"/>
              </a:ext>
            </a:extLst>
          </p:cNvPr>
          <p:cNvSpPr txBox="1"/>
          <p:nvPr/>
        </p:nvSpPr>
        <p:spPr>
          <a:xfrm>
            <a:off x="457002" y="1975825"/>
            <a:ext cx="3387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Accuracy/Reduced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Robustness to noisy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EE642-29F3-6A80-6C7A-2BE262FB8B44}"/>
              </a:ext>
            </a:extLst>
          </p:cNvPr>
          <p:cNvSpPr txBox="1"/>
          <p:nvPr/>
        </p:nvSpPr>
        <p:spPr>
          <a:xfrm>
            <a:off x="457002" y="3561402"/>
            <a:ext cx="3065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Sensitive to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 to interpret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A0DD0-BC38-CB8B-071E-77462D2EBFFF}"/>
              </a:ext>
            </a:extLst>
          </p:cNvPr>
          <p:cNvSpPr txBox="1"/>
          <p:nvPr/>
        </p:nvSpPr>
        <p:spPr>
          <a:xfrm>
            <a:off x="4767625" y="206850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Tuning parameters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00A16B-1D53-D5A1-6CEF-0F14A4A91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076" y="2582099"/>
            <a:ext cx="3099657" cy="1693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1FAFF-0CAE-8C23-1EFF-390849352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369" y="2437841"/>
            <a:ext cx="3297999" cy="1229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833284-749B-857F-9E00-5B7A268492D0}"/>
              </a:ext>
            </a:extLst>
          </p:cNvPr>
          <p:cNvSpPr txBox="1"/>
          <p:nvPr/>
        </p:nvSpPr>
        <p:spPr>
          <a:xfrm>
            <a:off x="9518970" y="2068509"/>
            <a:ext cx="91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8C7EBB-DF57-43B7-E8A5-A519A4DC9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675" y="3732740"/>
            <a:ext cx="3583386" cy="289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772A6AC-C7CF-D27B-EDCE-0BD628ED9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44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53"/>
    </mc:Choice>
    <mc:Fallback>
      <p:transition spd="slow" advTm="130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670FC75-260C-4341-BD74-C7085092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0" y="419522"/>
            <a:ext cx="9953308" cy="699325"/>
          </a:xfrm>
        </p:spPr>
        <p:txBody>
          <a:bodyPr/>
          <a:lstStyle/>
          <a:p>
            <a:r>
              <a:rPr lang="en-US" dirty="0"/>
              <a:t>XGBoost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E9368-E183-CDBC-1707-32E2A07E0FDF}"/>
              </a:ext>
            </a:extLst>
          </p:cNvPr>
          <p:cNvSpPr txBox="1"/>
          <p:nvPr/>
        </p:nvSpPr>
        <p:spPr>
          <a:xfrm>
            <a:off x="1121423" y="967200"/>
            <a:ext cx="10427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XGBoost is 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a scalable, distributed gradient-boosted decision tree (GBDT) machine learning library</a:t>
            </a:r>
            <a:r>
              <a:rPr lang="en-US" sz="12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 It provides parallel tree boosting and is the leading machine learning library for regression, classification, and ranking problems.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A05A1-E180-6712-F5AF-9F59815BA4EF}"/>
              </a:ext>
            </a:extLst>
          </p:cNvPr>
          <p:cNvSpPr txBox="1"/>
          <p:nvPr/>
        </p:nvSpPr>
        <p:spPr>
          <a:xfrm>
            <a:off x="457002" y="1975825"/>
            <a:ext cx="382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Accuracy/Reduced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(speed and scalability)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EE642-29F3-6A80-6C7A-2BE262FB8B44}"/>
              </a:ext>
            </a:extLst>
          </p:cNvPr>
          <p:cNvSpPr txBox="1"/>
          <p:nvPr/>
        </p:nvSpPr>
        <p:spPr>
          <a:xfrm>
            <a:off x="509630" y="3732740"/>
            <a:ext cx="3157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Sensitive to 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Complexity/Interpretability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A0DD0-BC38-CB8B-071E-77462D2EBFFF}"/>
              </a:ext>
            </a:extLst>
          </p:cNvPr>
          <p:cNvSpPr txBox="1"/>
          <p:nvPr/>
        </p:nvSpPr>
        <p:spPr>
          <a:xfrm>
            <a:off x="4767625" y="206850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Tuning 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33284-749B-857F-9E00-5B7A268492D0}"/>
              </a:ext>
            </a:extLst>
          </p:cNvPr>
          <p:cNvSpPr txBox="1"/>
          <p:nvPr/>
        </p:nvSpPr>
        <p:spPr>
          <a:xfrm>
            <a:off x="9518970" y="2068509"/>
            <a:ext cx="91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A8A7CE-DBAF-74E8-25A0-6EE379C62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632" y="2575989"/>
            <a:ext cx="3362325" cy="1609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04606-D10D-919A-A9E8-3FAEEADD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935" y="2494899"/>
            <a:ext cx="3214139" cy="11452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D93193D-6897-803E-3085-E32C0C490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5" y="3575467"/>
            <a:ext cx="3878215" cy="31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928E352-5A64-10E5-07EA-22C7D2E131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612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95"/>
    </mc:Choice>
    <mc:Fallback>
      <p:transition spd="slow" advTm="142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DD1B4-F5B8-DF60-D7BD-9CA7460F806D}"/>
              </a:ext>
            </a:extLst>
          </p:cNvPr>
          <p:cNvSpPr txBox="1"/>
          <p:nvPr/>
        </p:nvSpPr>
        <p:spPr>
          <a:xfrm>
            <a:off x="1572242" y="289450"/>
            <a:ext cx="80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 operating characteristic curve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E33A67-7366-25AB-1102-C275EF1AC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90" y="1165224"/>
            <a:ext cx="668655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0A0FE9-C298-BE3F-8C1C-C88AB002D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956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3"/>
    </mc:Choice>
    <mc:Fallback>
      <p:transition spd="slow" advTm="26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323BB-B01D-3014-B440-0FB434E8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95406-350C-9596-6629-C59CB5DA8E98}"/>
              </a:ext>
            </a:extLst>
          </p:cNvPr>
          <p:cNvSpPr txBox="1"/>
          <p:nvPr/>
        </p:nvSpPr>
        <p:spPr>
          <a:xfrm>
            <a:off x="5469065" y="42759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5F63DD-3A18-1928-C7F9-43642857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26320"/>
              </p:ext>
            </p:extLst>
          </p:nvPr>
        </p:nvGraphicFramePr>
        <p:xfrm>
          <a:off x="2876549" y="827781"/>
          <a:ext cx="6438900" cy="1448755"/>
        </p:xfrm>
        <a:graphic>
          <a:graphicData uri="http://schemas.openxmlformats.org/drawingml/2006/table">
            <a:tbl>
              <a:tblPr firstRow="1" firstCol="1" bandRow="1"/>
              <a:tblGrid>
                <a:gridCol w="1562100">
                  <a:extLst>
                    <a:ext uri="{9D8B030D-6E8A-4147-A177-3AD203B41FA5}">
                      <a16:colId xmlns:a16="http://schemas.microsoft.com/office/drawing/2014/main" val="12225481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648909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886586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729824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08669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029419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92899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641749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702231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294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5434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981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625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XG Boost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931758"/>
                  </a:ext>
                </a:extLst>
              </a:tr>
            </a:tbl>
          </a:graphicData>
        </a:graphic>
      </p:graphicFrame>
      <p:pic>
        <p:nvPicPr>
          <p:cNvPr id="8" name="Picture 7" descr="A graph with blue and black text&#10;&#10;Description automatically generated">
            <a:extLst>
              <a:ext uri="{FF2B5EF4-FFF2-40B4-BE49-F238E27FC236}">
                <a16:creationId xmlns:a16="http://schemas.microsoft.com/office/drawing/2014/main" id="{D7A35121-4DC8-8268-C7FF-6FC0BB590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1" y="2744163"/>
            <a:ext cx="3740270" cy="39773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BAC38-EF43-5F76-734E-BEA985E9A8E8}"/>
              </a:ext>
            </a:extLst>
          </p:cNvPr>
          <p:cNvSpPr txBox="1"/>
          <p:nvPr/>
        </p:nvSpPr>
        <p:spPr>
          <a:xfrm>
            <a:off x="1724829" y="2374831"/>
            <a:ext cx="21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importance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1DDC7-2F6D-912E-46E7-8260D63F75B8}"/>
              </a:ext>
            </a:extLst>
          </p:cNvPr>
          <p:cNvSpPr txBox="1"/>
          <p:nvPr/>
        </p:nvSpPr>
        <p:spPr>
          <a:xfrm>
            <a:off x="5529137" y="3582075"/>
            <a:ext cx="60949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is recommended to use the model's predictions in conjunction with careful assessment and treatment, rather than relying solely on the model's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model can be improved by training on a larger dataset to enhance its robustness and ensure better performance with new unseen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Ethical considerations include maintaining patient confidentiality, using high-quality and accurate data, obtaining informed consent, educating patients on data use, and ensuring legal compliance in handling patient data.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1B38FD-490B-1F49-C398-353BFDDD1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470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40"/>
    </mc:Choice>
    <mc:Fallback>
      <p:transition spd="slow" advTm="162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5312228" cy="2850181"/>
          </a:xfrm>
        </p:spPr>
        <p:txBody>
          <a:bodyPr>
            <a:noAutofit/>
          </a:bodyPr>
          <a:lstStyle/>
          <a:p>
            <a:r>
              <a:rPr lang="en-US" dirty="0"/>
              <a:t>Pavel Makarov</a:t>
            </a:r>
          </a:p>
          <a:p>
            <a:r>
              <a:rPr lang="en-US" dirty="0"/>
              <a:t>mack7151@gmail.com</a:t>
            </a:r>
          </a:p>
          <a:p>
            <a:r>
              <a:rPr lang="en-US" dirty="0"/>
              <a:t>https://www.linkedin.com/in/pavelmakarov90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62E68B-456E-78E8-0D3B-8834C593A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5"/>
    </mc:Choice>
    <mc:Fallback>
      <p:transition spd="slow" advTm="6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89" y="2785846"/>
            <a:ext cx="4994937" cy="3269589"/>
          </a:xfrm>
        </p:spPr>
        <p:txBody>
          <a:bodyPr>
            <a:normAutofit/>
          </a:bodyPr>
          <a:lstStyle/>
          <a:p>
            <a:r>
              <a:rPr lang="en-US" dirty="0"/>
              <a:t>Introduction and Problem Statement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CD9924E-4E71-65F3-AB0A-EA3A55145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41"/>
    </mc:Choice>
    <mc:Fallback>
      <p:transition spd="slow" advTm="4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700" y="1111753"/>
            <a:ext cx="8847915" cy="587051"/>
          </a:xfrm>
        </p:spPr>
        <p:txBody>
          <a:bodyPr/>
          <a:lstStyle/>
          <a:p>
            <a:r>
              <a:rPr lang="en-US" dirty="0"/>
              <a:t>Introduction and 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0535" y="2032874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Breast cancer accounts for approximately 30% of all new female cancer cases annually, making it the most common type of cancer in women.</a:t>
            </a:r>
          </a:p>
          <a:p>
            <a:pPr lvl="1"/>
            <a:r>
              <a:rPr lang="en-US" dirty="0"/>
              <a:t>Modern techniques, including laboratory tests, physical assessments, and breast scans, are critical for early detection and determining if a tumor is benign or malignant.</a:t>
            </a:r>
          </a:p>
          <a:p>
            <a:pPr lvl="1"/>
            <a:r>
              <a:rPr lang="en-US" dirty="0"/>
              <a:t>The project aims to develop a supervised machine learning model to automate the classification of tumors, reducing manual labor and minimizing human errors in breast cancer detection.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E250ACA-0C8C-A6FF-6DC5-E97686809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71"/>
    </mc:Choice>
    <mc:Fallback>
      <p:transition spd="slow" advTm="85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262" y="1840495"/>
            <a:ext cx="4179570" cy="3457971"/>
          </a:xfrm>
        </p:spPr>
        <p:txBody>
          <a:bodyPr/>
          <a:lstStyle/>
          <a:p>
            <a:r>
              <a:rPr lang="en-US" dirty="0"/>
              <a:t>Data selection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Laboratory cellular nuclei tests from Wisconsin Breast cancer data set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6C573B-48FD-B824-459E-D1A0DD9ED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09"/>
    </mc:Choice>
    <mc:Fallback>
      <p:transition spd="slow" advTm="18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49" y="-805928"/>
            <a:ext cx="10058674" cy="1780860"/>
          </a:xfrm>
        </p:spPr>
        <p:txBody>
          <a:bodyPr/>
          <a:lstStyle/>
          <a:p>
            <a:r>
              <a:rPr lang="en-US" dirty="0"/>
              <a:t>Wisconsin Breast cancer data from Kaggle.com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5DBE8-5255-127F-96DC-FE6798ACA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068" y="1289370"/>
            <a:ext cx="3407538" cy="53014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A17F33-534C-E780-F247-C646A98C9783}"/>
              </a:ext>
            </a:extLst>
          </p:cNvPr>
          <p:cNvSpPr txBox="1"/>
          <p:nvPr/>
        </p:nvSpPr>
        <p:spPr>
          <a:xfrm>
            <a:off x="6096000" y="2219687"/>
            <a:ext cx="5877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set consists of 569 entries and 33 columns</a:t>
            </a:r>
          </a:p>
          <a:p>
            <a:endParaRPr lang="en-US" dirty="0"/>
          </a:p>
          <a:p>
            <a:r>
              <a:rPr lang="en-US" dirty="0"/>
              <a:t>Most of the columns have numerical values</a:t>
            </a:r>
          </a:p>
          <a:p>
            <a:endParaRPr lang="en-US" dirty="0"/>
          </a:p>
          <a:p>
            <a:r>
              <a:rPr lang="en-US" dirty="0"/>
              <a:t>None of the features have missing values</a:t>
            </a:r>
          </a:p>
          <a:p>
            <a:endParaRPr lang="en-US" dirty="0"/>
          </a:p>
          <a:p>
            <a:r>
              <a:rPr lang="en-US" dirty="0"/>
              <a:t>The target feature “diagnosis” has to be re-coded from 2 =benign, 4=malignant to 0 = benign and 1=malignant for ML modeling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B7F327-AEBF-7C7B-0A31-0A20EED7E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84"/>
    </mc:Choice>
    <mc:Fallback>
      <p:transition spd="slow" advTm="5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9BB14C-945C-3A1E-AAA1-2503330D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59" y="209138"/>
            <a:ext cx="9953308" cy="699325"/>
          </a:xfrm>
        </p:spPr>
        <p:txBody>
          <a:bodyPr/>
          <a:lstStyle/>
          <a:p>
            <a:r>
              <a:rPr lang="en-US" dirty="0"/>
              <a:t>Feature values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AB9AC-A43D-597E-D43F-06C3066C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98" y="1129296"/>
            <a:ext cx="7294260" cy="551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51F0D1-2948-AF2C-C8FA-50AB5AB60490}"/>
              </a:ext>
            </a:extLst>
          </p:cNvPr>
          <p:cNvSpPr txBox="1"/>
          <p:nvPr/>
        </p:nvSpPr>
        <p:spPr>
          <a:xfrm>
            <a:off x="8324995" y="3070043"/>
            <a:ext cx="3867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features have normal distribution and do not need any further transformation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1AADE-6E58-1801-AD3F-42CC72E5CD1C}"/>
              </a:ext>
            </a:extLst>
          </p:cNvPr>
          <p:cNvSpPr txBox="1"/>
          <p:nvPr/>
        </p:nvSpPr>
        <p:spPr>
          <a:xfrm>
            <a:off x="8324994" y="4732642"/>
            <a:ext cx="386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plotted histograms the data set has no significant outliers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C72E28-6EA7-07ED-BCF0-4BEB6E2F5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63"/>
    </mc:Choice>
    <mc:Fallback>
      <p:transition spd="slow" advTm="4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9BB14C-945C-3A1E-AAA1-2503330D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59" y="209138"/>
            <a:ext cx="9953308" cy="699325"/>
          </a:xfrm>
        </p:spPr>
        <p:txBody>
          <a:bodyPr/>
          <a:lstStyle/>
          <a:p>
            <a:r>
              <a:rPr lang="en-US" dirty="0"/>
              <a:t>Class balance for target feature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9E0CB8-80A4-1140-41B1-86F70E2F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28" y="1347786"/>
            <a:ext cx="66198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609360-C78F-2251-EC64-71275484CFF4}"/>
              </a:ext>
            </a:extLst>
          </p:cNvPr>
          <p:cNvSpPr txBox="1"/>
          <p:nvPr/>
        </p:nvSpPr>
        <p:spPr>
          <a:xfrm>
            <a:off x="8127397" y="2287290"/>
            <a:ext cx="31839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bar graph demonstrates the balance between target classes.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ratio between classes is approximately 40% to 60%,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target cannot be considered significantly imbalanced.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419275-8E26-7460-8F61-29C77DD92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398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47"/>
    </mc:Choice>
    <mc:Fallback>
      <p:transition spd="slow" advTm="5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9BB14C-945C-3A1E-AAA1-2503330D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0" y="669627"/>
            <a:ext cx="9953308" cy="699325"/>
          </a:xfrm>
        </p:spPr>
        <p:txBody>
          <a:bodyPr/>
          <a:lstStyle/>
          <a:p>
            <a:r>
              <a:rPr lang="en-US" dirty="0"/>
              <a:t>Recursive feature elimination. Feature rankings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6FEE11-D168-CF7C-B71C-723CA1EF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73" y="1639159"/>
            <a:ext cx="5472891" cy="348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C68587A-DA5B-B324-1D20-6C73E0F2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6439"/>
            <a:ext cx="6190174" cy="339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059A9-92B3-FB58-33AE-73F7681482EF}"/>
              </a:ext>
            </a:extLst>
          </p:cNvPr>
          <p:cNvSpPr txBox="1"/>
          <p:nvPr/>
        </p:nvSpPr>
        <p:spPr>
          <a:xfrm>
            <a:off x="1085571" y="5300198"/>
            <a:ext cx="1020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technique helps with feature selection. Based on the results, it was decided to keep all features.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A2BA0A3-68F6-EEB3-5348-D705C5E99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372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50"/>
    </mc:Choice>
    <mc:Fallback>
      <p:transition spd="slow" advTm="92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2464" y="1224427"/>
            <a:ext cx="7442383" cy="3457971"/>
          </a:xfrm>
        </p:spPr>
        <p:txBody>
          <a:bodyPr/>
          <a:lstStyle/>
          <a:p>
            <a:r>
              <a:rPr lang="en-US" sz="2800" dirty="0"/>
              <a:t>Modeling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Split data training/test 75/25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Logistic regression</a:t>
            </a:r>
            <a:br>
              <a:rPr lang="en-US" sz="2800" dirty="0"/>
            </a:br>
            <a:r>
              <a:rPr lang="en-US" sz="2800" dirty="0"/>
              <a:t>Random Forest</a:t>
            </a:r>
            <a:br>
              <a:rPr lang="en-US" sz="2800" dirty="0"/>
            </a:br>
            <a:r>
              <a:rPr lang="en-US" sz="2800" dirty="0"/>
              <a:t>XGBoost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E18E7B-4667-9C16-68EA-67AC4078F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466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78"/>
    </mc:Choice>
    <mc:Fallback>
      <p:transition spd="slow" advTm="29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{C70461FB-65F6-4ACA-8FEE-08E75A0D2053}tf67328976_win32</Template>
  <TotalTime>203</TotalTime>
  <Words>647</Words>
  <Application>Microsoft Office PowerPoint</Application>
  <PresentationFormat>Widescreen</PresentationFormat>
  <Paragraphs>143</Paragraphs>
  <Slides>15</Slides>
  <Notes>14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 Narrow</vt:lpstr>
      <vt:lpstr>Arial</vt:lpstr>
      <vt:lpstr>Calibri</vt:lpstr>
      <vt:lpstr>Google Sans</vt:lpstr>
      <vt:lpstr>Tenorite</vt:lpstr>
      <vt:lpstr>Custom</vt:lpstr>
      <vt:lpstr>Breast cancer detection using machine learning classification algorithms  Pavel Makarov</vt:lpstr>
      <vt:lpstr>AGENDA</vt:lpstr>
      <vt:lpstr>Introduction and problem statement</vt:lpstr>
      <vt:lpstr>Data selection  Laboratory cellular nuclei tests from Wisconsin Breast cancer data set  </vt:lpstr>
      <vt:lpstr>Wisconsin Breast cancer data from Kaggle.com</vt:lpstr>
      <vt:lpstr>Feature values distribution</vt:lpstr>
      <vt:lpstr>Class balance for target feature</vt:lpstr>
      <vt:lpstr>Recursive feature elimination. Feature rankings</vt:lpstr>
      <vt:lpstr>Modeling  Split data training/test 75/25  Logistic regression Random Forest XGBoost  </vt:lpstr>
      <vt:lpstr>Logistic regression </vt:lpstr>
      <vt:lpstr>Random forest</vt:lpstr>
      <vt:lpstr>XGBoost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Pavel Makarov</dc:creator>
  <cp:lastModifiedBy>Pavel Makarov</cp:lastModifiedBy>
  <cp:revision>5</cp:revision>
  <dcterms:created xsi:type="dcterms:W3CDTF">2024-06-26T18:57:53Z</dcterms:created>
  <dcterms:modified xsi:type="dcterms:W3CDTF">2024-06-29T23:31:50Z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